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408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ED28E-A3A1-48C6-9A29-509CFBADC5E0}" type="datetimeFigureOut">
              <a:rPr lang="ro-RO" smtClean="0"/>
              <a:pPr/>
              <a:t>02.08.2013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AFC8F-80D8-4818-B0A7-8E9762730BE4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5" name="Dreptunghi 4"/>
          <p:cNvSpPr/>
          <p:nvPr/>
        </p:nvSpPr>
        <p:spPr>
          <a:xfrm>
            <a:off x="683568" y="2132856"/>
            <a:ext cx="7776864" cy="156966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err="1" smtClean="0">
                <a:ln w="1905"/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Spectroscopie</a:t>
            </a:r>
            <a:endParaRPr lang="ro-RO" sz="9600" b="1" cap="none" spc="0" dirty="0">
              <a:ln w="1905"/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4809 0.58403 L 1.11111E-6 -2.2222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-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910578"/>
            <a:ext cx="4716015" cy="334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tăText 2"/>
          <p:cNvSpPr txBox="1"/>
          <p:nvPr/>
        </p:nvSpPr>
        <p:spPr>
          <a:xfrm>
            <a:off x="323528" y="620688"/>
            <a:ext cx="42484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600" dirty="0" smtClean="0"/>
              <a:t>La baza funcţionării unui spectroscop cu prismă stă fenomenul de dispersie a luminii.</a:t>
            </a:r>
            <a:endParaRPr lang="ro-RO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 descr="Tipuri de spectre (editat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70854" y="0"/>
            <a:ext cx="4773146" cy="6858000"/>
          </a:xfrm>
          <a:prstGeom prst="rect">
            <a:avLst/>
          </a:prstGeom>
        </p:spPr>
      </p:pic>
      <p:sp>
        <p:nvSpPr>
          <p:cNvPr id="5" name="CasetăText 4"/>
          <p:cNvSpPr txBox="1"/>
          <p:nvPr/>
        </p:nvSpPr>
        <p:spPr>
          <a:xfrm>
            <a:off x="0" y="620688"/>
            <a:ext cx="464400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err="1" smtClean="0"/>
              <a:t>Clasificarea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spectrelor</a:t>
            </a:r>
            <a:r>
              <a:rPr lang="en-US" sz="2400" b="1" i="1" dirty="0" smtClean="0"/>
              <a:t>: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2000" b="1" i="1" dirty="0" err="1" smtClean="0"/>
              <a:t>Spectre</a:t>
            </a:r>
            <a:r>
              <a:rPr lang="en-US" sz="2000" b="1" i="1" dirty="0" smtClean="0"/>
              <a:t> de </a:t>
            </a:r>
            <a:r>
              <a:rPr lang="en-US" sz="2000" b="1" i="1" dirty="0" err="1" smtClean="0"/>
              <a:t>emisie</a:t>
            </a:r>
            <a:r>
              <a:rPr lang="en-US" sz="2000" i="1" dirty="0" smtClean="0"/>
              <a:t>:</a:t>
            </a:r>
          </a:p>
          <a:p>
            <a:r>
              <a:rPr lang="en-US" i="1" dirty="0" smtClean="0"/>
              <a:t>(</a:t>
            </a:r>
            <a:r>
              <a:rPr lang="en-US" i="1" dirty="0" err="1" smtClean="0"/>
              <a:t>caracteri</a:t>
            </a:r>
            <a:r>
              <a:rPr lang="ro-RO" i="1" dirty="0" err="1" smtClean="0"/>
              <a:t>ze</a:t>
            </a:r>
            <a:r>
              <a:rPr lang="en-US" i="1" dirty="0" err="1" smtClean="0"/>
              <a:t>az</a:t>
            </a:r>
            <a:r>
              <a:rPr lang="ro-RO" i="1" dirty="0" smtClean="0"/>
              <a:t>ă substanţa emiţătoare de lumină</a:t>
            </a:r>
            <a:r>
              <a:rPr lang="en-US" i="1" dirty="0" smtClean="0"/>
              <a:t>)</a:t>
            </a:r>
            <a:endParaRPr lang="ro-RO" i="1" dirty="0" smtClean="0"/>
          </a:p>
          <a:p>
            <a:pPr lvl="1">
              <a:buFont typeface="Wingdings" pitchFamily="2" charset="2"/>
              <a:buChar char="Ø"/>
            </a:pPr>
            <a:r>
              <a:rPr lang="ro-RO" b="1" dirty="0" smtClean="0"/>
              <a:t>Discontinue</a:t>
            </a:r>
            <a:r>
              <a:rPr lang="en-US" b="1" dirty="0" smtClean="0"/>
              <a:t>: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/>
              <a:t>De </a:t>
            </a:r>
            <a:r>
              <a:rPr lang="en-US" dirty="0" err="1" smtClean="0"/>
              <a:t>linii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spectrele</a:t>
            </a:r>
            <a:r>
              <a:rPr lang="en-US" dirty="0" smtClean="0">
                <a:solidFill>
                  <a:srgbClr val="FF0000"/>
                </a:solidFill>
              </a:rPr>
              <a:t> 2, 3, 4, 5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pPr lvl="2"/>
            <a:r>
              <a:rPr lang="ro-RO" dirty="0" smtClean="0"/>
              <a:t>(produse de gaze atomice incandescente)</a:t>
            </a:r>
            <a:endParaRPr lang="en-US" dirty="0" smtClean="0"/>
          </a:p>
          <a:p>
            <a:pPr lvl="2">
              <a:buFont typeface="Wingdings" pitchFamily="2" charset="2"/>
              <a:buChar char="§"/>
            </a:pPr>
            <a:r>
              <a:rPr lang="en-US" dirty="0" smtClean="0"/>
              <a:t>De </a:t>
            </a:r>
            <a:r>
              <a:rPr lang="en-US" dirty="0" err="1" smtClean="0"/>
              <a:t>bande</a:t>
            </a:r>
            <a:r>
              <a:rPr lang="en-US" dirty="0" smtClean="0"/>
              <a:t> (</a:t>
            </a:r>
            <a:r>
              <a:rPr lang="en-US" dirty="0" err="1" smtClean="0">
                <a:solidFill>
                  <a:srgbClr val="00B050"/>
                </a:solidFill>
              </a:rPr>
              <a:t>spectrul</a:t>
            </a:r>
            <a:r>
              <a:rPr lang="en-US" dirty="0" smtClean="0">
                <a:solidFill>
                  <a:srgbClr val="00B050"/>
                </a:solidFill>
              </a:rPr>
              <a:t> 6</a:t>
            </a:r>
            <a:r>
              <a:rPr lang="en-US" dirty="0" smtClean="0">
                <a:solidFill>
                  <a:srgbClr val="00B050"/>
                </a:solidFill>
              </a:rPr>
              <a:t>)</a:t>
            </a:r>
            <a:endParaRPr lang="ro-RO" dirty="0" smtClean="0">
              <a:solidFill>
                <a:srgbClr val="00B050"/>
              </a:solidFill>
            </a:endParaRPr>
          </a:p>
          <a:p>
            <a:pPr lvl="2"/>
            <a:r>
              <a:rPr lang="ro-RO" dirty="0" smtClean="0"/>
              <a:t>(</a:t>
            </a:r>
            <a:r>
              <a:rPr lang="ro-RO" dirty="0" smtClean="0"/>
              <a:t>produse de gaze </a:t>
            </a:r>
            <a:r>
              <a:rPr lang="ro-RO" dirty="0" smtClean="0"/>
              <a:t>moleculare incandescente)</a:t>
            </a:r>
            <a:endParaRPr lang="ro-RO" dirty="0" smtClean="0"/>
          </a:p>
          <a:p>
            <a:pPr lvl="1">
              <a:buFont typeface="Wingdings" pitchFamily="2" charset="2"/>
              <a:buChar char="Ø"/>
            </a:pPr>
            <a:r>
              <a:rPr lang="ro-RO" b="1" dirty="0" smtClean="0"/>
              <a:t>Continue</a:t>
            </a:r>
            <a:r>
              <a:rPr lang="en-US" b="1" dirty="0" smtClean="0"/>
              <a:t> </a:t>
            </a:r>
            <a:r>
              <a:rPr lang="en-US" dirty="0" smtClean="0">
                <a:solidFill>
                  <a:srgbClr val="0070C0"/>
                </a:solidFill>
              </a:rPr>
              <a:t>(</a:t>
            </a:r>
            <a:r>
              <a:rPr lang="en-US" dirty="0" err="1" smtClean="0">
                <a:solidFill>
                  <a:srgbClr val="0070C0"/>
                </a:solidFill>
              </a:rPr>
              <a:t>spectrul</a:t>
            </a:r>
            <a:r>
              <a:rPr lang="en-US" dirty="0" smtClean="0">
                <a:solidFill>
                  <a:srgbClr val="0070C0"/>
                </a:solidFill>
              </a:rPr>
              <a:t> 1</a:t>
            </a:r>
            <a:r>
              <a:rPr lang="en-US" dirty="0" smtClean="0">
                <a:solidFill>
                  <a:srgbClr val="0070C0"/>
                </a:solidFill>
              </a:rPr>
              <a:t>)</a:t>
            </a:r>
            <a:endParaRPr lang="ro-RO" dirty="0" smtClean="0">
              <a:solidFill>
                <a:srgbClr val="0070C0"/>
              </a:solidFill>
            </a:endParaRPr>
          </a:p>
          <a:p>
            <a:pPr lvl="1"/>
            <a:r>
              <a:rPr lang="ro-RO" dirty="0" smtClean="0"/>
              <a:t>(produse de solide şi lichide la incandescenţă)</a:t>
            </a:r>
            <a:endParaRPr lang="en-US" dirty="0" smtClean="0"/>
          </a:p>
          <a:p>
            <a:pPr lvl="1"/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2000" b="1" i="1" dirty="0" err="1" smtClean="0"/>
              <a:t>Spectre</a:t>
            </a:r>
            <a:r>
              <a:rPr lang="en-US" sz="2000" b="1" i="1" dirty="0" smtClean="0"/>
              <a:t> de absorb</a:t>
            </a:r>
            <a:r>
              <a:rPr lang="ro-RO" sz="2000" b="1" i="1" dirty="0" smtClean="0"/>
              <a:t>ţie</a:t>
            </a:r>
            <a:r>
              <a:rPr lang="en-US" sz="2000" b="1" i="1" dirty="0" smtClean="0"/>
              <a:t> </a:t>
            </a:r>
            <a:r>
              <a:rPr lang="en-US" dirty="0" smtClean="0">
                <a:solidFill>
                  <a:srgbClr val="7030A0"/>
                </a:solidFill>
              </a:rPr>
              <a:t>(</a:t>
            </a:r>
            <a:r>
              <a:rPr lang="en-US" dirty="0" err="1" smtClean="0">
                <a:solidFill>
                  <a:srgbClr val="7030A0"/>
                </a:solidFill>
              </a:rPr>
              <a:t>spectrele</a:t>
            </a:r>
            <a:r>
              <a:rPr lang="en-US" dirty="0" smtClean="0">
                <a:solidFill>
                  <a:srgbClr val="7030A0"/>
                </a:solidFill>
              </a:rPr>
              <a:t> 7, 8</a:t>
            </a:r>
            <a:r>
              <a:rPr lang="en-US" dirty="0" smtClean="0">
                <a:solidFill>
                  <a:srgbClr val="7030A0"/>
                </a:solidFill>
              </a:rPr>
              <a:t>)</a:t>
            </a:r>
            <a:endParaRPr lang="ro-RO" dirty="0" smtClean="0">
              <a:solidFill>
                <a:srgbClr val="7030A0"/>
              </a:solidFill>
            </a:endParaRPr>
          </a:p>
          <a:p>
            <a:r>
              <a:rPr lang="ro-RO" i="1" dirty="0" smtClean="0"/>
              <a:t>(caracterizează substanţele  care absorb lumină)</a:t>
            </a:r>
            <a:endParaRPr lang="ro-RO" i="1" dirty="0" smtClean="0"/>
          </a:p>
          <a:p>
            <a:r>
              <a:rPr lang="ro-RO" dirty="0" smtClean="0"/>
              <a:t>(se obţin  în urma trecerii printr</a:t>
            </a:r>
            <a:r>
              <a:rPr lang="ro-RO" dirty="0" smtClean="0"/>
              <a:t>-</a:t>
            </a:r>
            <a:r>
              <a:rPr lang="ro-RO" dirty="0" smtClean="0"/>
              <a:t>o substanţă absorbantă a radiaţiilor luminoase ce provin de la o sursă ce emite un spectru continuu)</a:t>
            </a:r>
            <a:endParaRPr lang="en-US" dirty="0" smtClean="0"/>
          </a:p>
          <a:p>
            <a:endParaRPr lang="ro-RO" dirty="0"/>
          </a:p>
        </p:txBody>
      </p:sp>
      <p:sp>
        <p:nvSpPr>
          <p:cNvPr id="6" name="Acoladă dublă 5"/>
          <p:cNvSpPr/>
          <p:nvPr/>
        </p:nvSpPr>
        <p:spPr>
          <a:xfrm>
            <a:off x="4716016" y="1772816"/>
            <a:ext cx="4427984" cy="1800200"/>
          </a:xfrm>
          <a:prstGeom prst="bracePair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Acoladă dublă 6"/>
          <p:cNvSpPr/>
          <p:nvPr/>
        </p:nvSpPr>
        <p:spPr>
          <a:xfrm>
            <a:off x="4932040" y="3645024"/>
            <a:ext cx="4211960" cy="432048"/>
          </a:xfrm>
          <a:prstGeom prst="bracePair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Acoladă dublă 8"/>
          <p:cNvSpPr/>
          <p:nvPr/>
        </p:nvSpPr>
        <p:spPr>
          <a:xfrm>
            <a:off x="4860032" y="4077072"/>
            <a:ext cx="4283968" cy="1008112"/>
          </a:xfrm>
          <a:prstGeom prst="bracePair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0" name="Acoladă dublă 9"/>
          <p:cNvSpPr/>
          <p:nvPr/>
        </p:nvSpPr>
        <p:spPr>
          <a:xfrm>
            <a:off x="4860032" y="1124744"/>
            <a:ext cx="4104456" cy="648072"/>
          </a:xfrm>
          <a:prstGeom prst="brace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o-RO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re 7"/>
          <p:cNvGrpSpPr/>
          <p:nvPr/>
        </p:nvGrpSpPr>
        <p:grpSpPr>
          <a:xfrm>
            <a:off x="1187624" y="2996952"/>
            <a:ext cx="6965740" cy="2736303"/>
            <a:chOff x="1187624" y="2996952"/>
            <a:chExt cx="6965740" cy="2736303"/>
          </a:xfrm>
        </p:grpSpPr>
        <p:pic>
          <p:nvPicPr>
            <p:cNvPr id="2" name="Imagine 1" descr="Tipuri de spectre (editat).jpg"/>
            <p:cNvPicPr>
              <a:picLocks noChangeAspect="1"/>
            </p:cNvPicPr>
            <p:nvPr/>
          </p:nvPicPr>
          <p:blipFill>
            <a:blip r:embed="rId2" cstate="print"/>
            <a:srcRect t="25136" b="67850"/>
            <a:stretch>
              <a:fillRect/>
            </a:stretch>
          </p:blipFill>
          <p:spPr>
            <a:xfrm>
              <a:off x="1187624" y="2996952"/>
              <a:ext cx="6948000" cy="1177014"/>
            </a:xfrm>
            <a:prstGeom prst="rect">
              <a:avLst/>
            </a:prstGeom>
          </p:spPr>
        </p:pic>
        <p:pic>
          <p:nvPicPr>
            <p:cNvPr id="3" name="Imagine 2" descr="Tipuri de spectre (editat).jpg"/>
            <p:cNvPicPr>
              <a:picLocks noChangeAspect="1"/>
            </p:cNvPicPr>
            <p:nvPr/>
          </p:nvPicPr>
          <p:blipFill>
            <a:blip r:embed="rId3" cstate="print"/>
            <a:srcRect t="65750" b="24800"/>
            <a:stretch>
              <a:fillRect/>
            </a:stretch>
          </p:blipFill>
          <p:spPr>
            <a:xfrm>
              <a:off x="1187624" y="4143411"/>
              <a:ext cx="6965740" cy="1589844"/>
            </a:xfrm>
            <a:prstGeom prst="rect">
              <a:avLst/>
            </a:prstGeom>
          </p:spPr>
        </p:pic>
      </p:grpSp>
      <p:sp>
        <p:nvSpPr>
          <p:cNvPr id="7" name="CasetăText 6"/>
          <p:cNvSpPr txBox="1"/>
          <p:nvPr/>
        </p:nvSpPr>
        <p:spPr>
          <a:xfrm>
            <a:off x="1187624" y="548680"/>
            <a:ext cx="70567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 smtClean="0"/>
              <a:t>Legea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inversiunii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liniilor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spectrale</a:t>
            </a:r>
            <a:r>
              <a:rPr lang="en-US" sz="2800" b="1" i="1" dirty="0" smtClean="0"/>
              <a:t>:</a:t>
            </a:r>
            <a:endParaRPr lang="ro-RO" sz="2800" b="1" i="1" dirty="0" smtClean="0"/>
          </a:p>
          <a:p>
            <a:endParaRPr lang="en-US" dirty="0" smtClean="0"/>
          </a:p>
          <a:p>
            <a:r>
              <a:rPr lang="en-US" sz="2000" b="1" i="1" dirty="0" err="1" smtClean="0"/>
              <a:t>Fiecare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substan</a:t>
            </a:r>
            <a:r>
              <a:rPr lang="ro-RO" sz="2000" b="1" i="1" dirty="0" err="1" smtClean="0"/>
              <a:t>ţă</a:t>
            </a:r>
            <a:r>
              <a:rPr lang="ro-RO" sz="2000" b="1" i="1" dirty="0" smtClean="0"/>
              <a:t> în stare gazoasă emite acele radiaţii pe care le poate şi absorbi în aceleaşi condiţii de temperatură şi presiune</a:t>
            </a:r>
            <a:r>
              <a:rPr lang="ro-RO" sz="2000" b="1" i="1" dirty="0" smtClean="0"/>
              <a:t>.</a:t>
            </a:r>
          </a:p>
          <a:p>
            <a:endParaRPr lang="ro-RO" dirty="0" smtClean="0"/>
          </a:p>
          <a:p>
            <a:r>
              <a:rPr lang="ro-RO" i="1" dirty="0" smtClean="0"/>
              <a:t>Exemplu: Spectrul 2  este spectrul  de emisie al sodiului, iar spectrul 8 este spectrul de absorbţie al aceluiaşi element.</a:t>
            </a:r>
            <a:endParaRPr lang="ro-RO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171</Words>
  <Application>Microsoft Office PowerPoint</Application>
  <PresentationFormat>Expunere pe ecran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4</vt:i4>
      </vt:variant>
    </vt:vector>
  </HeadingPairs>
  <TitlesOfParts>
    <vt:vector size="5" baseType="lpstr">
      <vt:lpstr>Temă Office</vt:lpstr>
      <vt:lpstr>Diapozitivul 1</vt:lpstr>
      <vt:lpstr>Diapozitivul 2</vt:lpstr>
      <vt:lpstr>Diapozitivul 3</vt:lpstr>
      <vt:lpstr>Diapozitivul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Spectroscopie</dc:title>
  <dc:creator> Horia Saizescu</dc:creator>
  <cp:lastModifiedBy> Horia Saizescu</cp:lastModifiedBy>
  <cp:revision>26</cp:revision>
  <dcterms:created xsi:type="dcterms:W3CDTF">2013-08-01T18:00:32Z</dcterms:created>
  <dcterms:modified xsi:type="dcterms:W3CDTF">2013-08-02T12:24:56Z</dcterms:modified>
</cp:coreProperties>
</file>